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Edwin Lee"/>
  <p:cmAuthor clrIdx="1" id="1" initials="" lastIdx="1" name="William Kingsford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9-02-08T01:32:21.467">
    <p:pos x="459" y="830"/>
    <p:text>overview of the topic, what it is, what's interesting about it
IoT aspect: connected to network for vision and control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1" idx="1" dt="2019-02-08T02:04:12.370">
    <p:pos x="459" y="830"/>
    <p:text>Andrew starts here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fa291c66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fa291c66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cba3a503a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cba3a503a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fa291c66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fa291c66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fa291c66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fa291c66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fa291c66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fa291c66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cba3a503a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cba3a503a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cba3a503a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cba3a503a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cba3a503a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cba3a503a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f146da9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f146da9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cba3a503a_2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cba3a503a_2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cba3a503a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cba3a503a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Inspired by Youtube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Real Time Target Identification (parallel hardware component)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Video Streaming and Remote Control over IP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Target Selection over IP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cba3a503a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cba3a503a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cba3a503a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cba3a503a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cba3a503a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cba3a503a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cba3a503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cba3a503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cba3a503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cba3a503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cba3a503a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cba3a503a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Relationship Id="rId4" Type="http://schemas.openxmlformats.org/officeDocument/2006/relationships/image" Target="../media/image5.png"/><Relationship Id="rId5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7.png"/><Relationship Id="rId10" Type="http://schemas.openxmlformats.org/officeDocument/2006/relationships/image" Target="../media/image11.png"/><Relationship Id="rId9" Type="http://schemas.openxmlformats.org/officeDocument/2006/relationships/image" Target="../media/image12.png"/><Relationship Id="rId5" Type="http://schemas.openxmlformats.org/officeDocument/2006/relationships/image" Target="../media/image1.png"/><Relationship Id="rId6" Type="http://schemas.openxmlformats.org/officeDocument/2006/relationships/image" Target="../media/image14.png"/><Relationship Id="rId7" Type="http://schemas.openxmlformats.org/officeDocument/2006/relationships/image" Target="../media/image10.png"/><Relationship Id="rId8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2.xml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1708" y="1316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Frame Processing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Gun</a:t>
            </a:r>
            <a:r>
              <a:rPr lang="en-GB"/>
              <a:t> Automobile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Edwin Lee, Andrew Maksymowsky, William Kingsford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Wireless Protocol</a:t>
            </a:r>
            <a:endParaRPr/>
          </a:p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729450" y="2078875"/>
            <a:ext cx="7688700" cy="29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Video streaming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Two 640x480 video streams at 24fps, 12 bit colour (VGA444)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JPEG image compression for each frame, so that we don’t have to worry about dropped frames interfering with time-based interpolation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Custom, simple protocol (sending 1 frame at a time)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Bandwidth estimate: excluding control overhead and headers, we have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Each frame is 640*480*12 bits, ~10x compression ~= 46 kB, which fits into a single UDP packet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24 fps per video =&gt; ~2 MB/s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Control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Client sends value of {forward, stop, reverse} for drive motor, {left, right, straight} for steering, and {increment left/up, increment right/down, no change} for turret servos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Negligible bandwidth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 Plan</a:t>
            </a:r>
            <a:endParaRPr/>
          </a:p>
        </p:txBody>
      </p:sp>
      <p:sp>
        <p:nvSpPr>
          <p:cNvPr id="186" name="Google Shape;186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Completed so far: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Physical vehicle construction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Target recognition IP: Software implementation in Python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WiFi UDP server working with one client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PMOD camera set up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 Plan</a:t>
            </a:r>
            <a:endParaRPr/>
          </a:p>
        </p:txBody>
      </p:sp>
      <p:sp>
        <p:nvSpPr>
          <p:cNvPr id="192" name="Google Shape;192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Milestone 3: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Target recognition IP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Software implementation in SystemC (Andrew, Edwin)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WiFi UDP server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Streaming uncompressed, downsampled video over WiFi (Will)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Client code for driver and gunner (Will)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 Plan</a:t>
            </a:r>
            <a:endParaRPr/>
          </a:p>
        </p:txBody>
      </p:sp>
      <p:sp>
        <p:nvSpPr>
          <p:cNvPr id="198" name="Google Shape;198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/>
              <a:t>Milestone 4: (mid-project demo)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Target recognition IP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Hardware implementation (Andrew, Edwin)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WiFi UDP server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JPEG encoder IP working (Will)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Streaming compressed video over WiFi (Will)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 Plan</a:t>
            </a:r>
            <a:endParaRPr/>
          </a:p>
        </p:txBody>
      </p:sp>
      <p:sp>
        <p:nvSpPr>
          <p:cNvPr id="204" name="Google Shape;204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/>
              <a:t>Milestones 5, 6, 7: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Integration &amp; testing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&amp; Integration Plan</a:t>
            </a:r>
            <a:endParaRPr/>
          </a:p>
        </p:txBody>
      </p:sp>
      <p:sp>
        <p:nvSpPr>
          <p:cNvPr id="210" name="Google Shape;210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Target recognition IP: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Implement in software first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Each pipeline stage is independent, so easier to test. Can test by writing output to VGA or bitmap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Validate WiFi server: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Dummy protocol with 2 clients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Video streaming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GB"/>
              <a:t>Predefined image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GB"/>
              <a:t>Uncompressed from PMOD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GB"/>
              <a:t>JPEG from PMOD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PMOD camera: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Display video on VGA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Stream video to client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Connect video to target recognition IP and then stream to client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Connect everything to the vehicle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Uncertainty</a:t>
            </a:r>
            <a:r>
              <a:rPr lang="en-GB"/>
              <a:t> &amp; Risks </a:t>
            </a:r>
            <a:endParaRPr/>
          </a:p>
        </p:txBody>
      </p:sp>
      <p:sp>
        <p:nvSpPr>
          <p:cNvPr id="216" name="Google Shape;216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Challenges with connecting to UofT WiFi (RADIUS TACs Auth)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May be difficult having two clients at once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Bandwidth Requirements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Powering the device </a:t>
            </a:r>
            <a:endParaRPr/>
          </a:p>
        </p:txBody>
      </p:sp>
      <p:pic>
        <p:nvPicPr>
          <p:cNvPr id="217" name="Google Shape;2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4275" y="3556550"/>
            <a:ext cx="2332150" cy="107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Open Questions</a:t>
            </a:r>
            <a:endParaRPr/>
          </a:p>
        </p:txBody>
      </p:sp>
      <p:sp>
        <p:nvSpPr>
          <p:cNvPr id="223" name="Google Shape;223;p29"/>
          <p:cNvSpPr txBox="1"/>
          <p:nvPr>
            <p:ph idx="1" type="body"/>
          </p:nvPr>
        </p:nvSpPr>
        <p:spPr>
          <a:xfrm>
            <a:off x="750600" y="2078875"/>
            <a:ext cx="5376300" cy="26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Tuning parameters for the target selection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Bandwidth Demands &amp; Video compression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Performance of mechanical systems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9600" y="1964889"/>
            <a:ext cx="3376439" cy="18992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2427525" y="3975225"/>
            <a:ext cx="6489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You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5006850" y="3989875"/>
            <a:ext cx="34113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The guy she tells you not to worry about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7924" y="1753200"/>
            <a:ext cx="3146824" cy="208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 - User Interface</a:t>
            </a:r>
            <a:endParaRPr/>
          </a:p>
        </p:txBody>
      </p:sp>
      <p:grpSp>
        <p:nvGrpSpPr>
          <p:cNvPr id="102" name="Google Shape;102;p15"/>
          <p:cNvGrpSpPr/>
          <p:nvPr/>
        </p:nvGrpSpPr>
        <p:grpSpPr>
          <a:xfrm>
            <a:off x="2925712" y="2101211"/>
            <a:ext cx="3292586" cy="1466341"/>
            <a:chOff x="3279775" y="2303100"/>
            <a:chExt cx="2991900" cy="1193700"/>
          </a:xfrm>
        </p:grpSpPr>
        <p:sp>
          <p:nvSpPr>
            <p:cNvPr id="103" name="Google Shape;103;p15"/>
            <p:cNvSpPr/>
            <p:nvPr/>
          </p:nvSpPr>
          <p:spPr>
            <a:xfrm>
              <a:off x="3279775" y="2303100"/>
              <a:ext cx="2991900" cy="11937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04" name="Google Shape;104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184978" y="2364275"/>
              <a:ext cx="1974502" cy="9027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5" name="Google Shape;105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426939" y="2529044"/>
              <a:ext cx="1224931" cy="76865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6" name="Google Shape;106;p15"/>
          <p:cNvGrpSpPr/>
          <p:nvPr/>
        </p:nvGrpSpPr>
        <p:grpSpPr>
          <a:xfrm>
            <a:off x="6792345" y="2364479"/>
            <a:ext cx="1987394" cy="939782"/>
            <a:chOff x="6433100" y="1354975"/>
            <a:chExt cx="1741800" cy="941100"/>
          </a:xfrm>
        </p:grpSpPr>
        <p:sp>
          <p:nvSpPr>
            <p:cNvPr id="107" name="Google Shape;107;p15"/>
            <p:cNvSpPr/>
            <p:nvPr/>
          </p:nvSpPr>
          <p:spPr>
            <a:xfrm>
              <a:off x="6433100" y="1354975"/>
              <a:ext cx="1741800" cy="9411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08" name="Google Shape;108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372500" y="1395534"/>
              <a:ext cx="768650" cy="7686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493200" y="1395528"/>
              <a:ext cx="768650" cy="7686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0" name="Google Shape;110;p15"/>
          <p:cNvGrpSpPr/>
          <p:nvPr/>
        </p:nvGrpSpPr>
        <p:grpSpPr>
          <a:xfrm>
            <a:off x="237850" y="2363825"/>
            <a:ext cx="2113800" cy="941100"/>
            <a:chOff x="1306275" y="1825525"/>
            <a:chExt cx="2113800" cy="941100"/>
          </a:xfrm>
        </p:grpSpPr>
        <p:sp>
          <p:nvSpPr>
            <p:cNvPr id="111" name="Google Shape;111;p15"/>
            <p:cNvSpPr/>
            <p:nvPr/>
          </p:nvSpPr>
          <p:spPr>
            <a:xfrm>
              <a:off x="1306275" y="1825525"/>
              <a:ext cx="2113800" cy="9411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2" name="Google Shape;112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357250" y="1905753"/>
              <a:ext cx="768650" cy="768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3" name="Google Shape;113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349231" y="1905749"/>
              <a:ext cx="1024819" cy="7686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4" name="Google Shape;114;p15"/>
          <p:cNvSpPr/>
          <p:nvPr/>
        </p:nvSpPr>
        <p:spPr>
          <a:xfrm>
            <a:off x="2351650" y="2722025"/>
            <a:ext cx="574200" cy="224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6218300" y="2722025"/>
            <a:ext cx="574200" cy="224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" name="Google Shape;116;p15"/>
          <p:cNvGrpSpPr/>
          <p:nvPr/>
        </p:nvGrpSpPr>
        <p:grpSpPr>
          <a:xfrm>
            <a:off x="1429426" y="3814903"/>
            <a:ext cx="2418626" cy="1151066"/>
            <a:chOff x="1057849" y="4126781"/>
            <a:chExt cx="2107919" cy="914852"/>
          </a:xfrm>
        </p:grpSpPr>
        <p:sp>
          <p:nvSpPr>
            <p:cNvPr id="117" name="Google Shape;117;p15"/>
            <p:cNvSpPr/>
            <p:nvPr/>
          </p:nvSpPr>
          <p:spPr>
            <a:xfrm>
              <a:off x="1057849" y="4126781"/>
              <a:ext cx="2107919" cy="914852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8" name="Google Shape;118;p1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228830" y="4191695"/>
              <a:ext cx="852500" cy="7749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9" name="Google Shape;119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41939" y="4233747"/>
              <a:ext cx="1032739" cy="5890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1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2310575" y="4266300"/>
              <a:ext cx="674226" cy="3792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1" name="Google Shape;121;p15"/>
          <p:cNvGrpSpPr/>
          <p:nvPr/>
        </p:nvGrpSpPr>
        <p:grpSpPr>
          <a:xfrm>
            <a:off x="5296151" y="3843003"/>
            <a:ext cx="2418490" cy="1151253"/>
            <a:chOff x="5296151" y="3843003"/>
            <a:chExt cx="2418490" cy="1151253"/>
          </a:xfrm>
        </p:grpSpPr>
        <p:sp>
          <p:nvSpPr>
            <p:cNvPr id="122" name="Google Shape;122;p15"/>
            <p:cNvSpPr/>
            <p:nvPr/>
          </p:nvSpPr>
          <p:spPr>
            <a:xfrm>
              <a:off x="5296151" y="3843003"/>
              <a:ext cx="2418490" cy="1151253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3" name="Google Shape;123;p1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6639735" y="3924678"/>
              <a:ext cx="978159" cy="9750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" name="Google Shape;124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392636" y="3977588"/>
              <a:ext cx="1184965" cy="7412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1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46575" y="4017175"/>
              <a:ext cx="764476" cy="4690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System - Block Diagram</a:t>
            </a:r>
            <a:endParaRPr/>
          </a:p>
        </p:txBody>
      </p:sp>
      <p:pic>
        <p:nvPicPr>
          <p:cNvPr id="131" name="Google Shape;13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625" y="1853850"/>
            <a:ext cx="5640757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System - Custom IP</a:t>
            </a:r>
            <a:endParaRPr/>
          </a:p>
        </p:txBody>
      </p:sp>
      <p:pic>
        <p:nvPicPr>
          <p:cNvPr id="137" name="Google Shape;13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8900" y="1853850"/>
            <a:ext cx="2566196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Example: Original Image</a:t>
            </a:r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0750" y="1998175"/>
            <a:ext cx="4477277" cy="298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type="title"/>
          </p:nvPr>
        </p:nvSpPr>
        <p:spPr>
          <a:xfrm>
            <a:off x="663300" y="1404925"/>
            <a:ext cx="4560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Colour Space Conversion</a:t>
            </a:r>
            <a:endParaRPr/>
          </a:p>
        </p:txBody>
      </p:sp>
      <p:pic>
        <p:nvPicPr>
          <p:cNvPr id="149" name="Google Shape;14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725" y="1909400"/>
            <a:ext cx="4485088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4213" y="2006250"/>
            <a:ext cx="4137386" cy="281101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9"/>
          <p:cNvSpPr txBox="1"/>
          <p:nvPr>
            <p:ph type="title"/>
          </p:nvPr>
        </p:nvSpPr>
        <p:spPr>
          <a:xfrm>
            <a:off x="5901663" y="1404925"/>
            <a:ext cx="248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Thresholding</a:t>
            </a:r>
            <a:endParaRPr/>
          </a:p>
        </p:txBody>
      </p:sp>
      <p:sp>
        <p:nvSpPr>
          <p:cNvPr id="152" name="Google Shape;152;p19"/>
          <p:cNvSpPr txBox="1"/>
          <p:nvPr>
            <p:ph type="title"/>
          </p:nvPr>
        </p:nvSpPr>
        <p:spPr>
          <a:xfrm>
            <a:off x="4701825" y="1404925"/>
            <a:ext cx="595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-&gt;</a:t>
            </a:r>
            <a:endParaRPr/>
          </a:p>
        </p:txBody>
      </p:sp>
      <p:sp>
        <p:nvSpPr>
          <p:cNvPr id="153" name="Google Shape;153;p19"/>
          <p:cNvSpPr txBox="1"/>
          <p:nvPr>
            <p:ph type="title"/>
          </p:nvPr>
        </p:nvSpPr>
        <p:spPr>
          <a:xfrm>
            <a:off x="8322425" y="1404925"/>
            <a:ext cx="595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-&gt;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4409978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4778" y="2006250"/>
            <a:ext cx="4276822" cy="291253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0"/>
          <p:cNvSpPr txBox="1"/>
          <p:nvPr>
            <p:ph type="title"/>
          </p:nvPr>
        </p:nvSpPr>
        <p:spPr>
          <a:xfrm>
            <a:off x="1442200" y="1471050"/>
            <a:ext cx="4560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Skin Filter</a:t>
            </a:r>
            <a:endParaRPr/>
          </a:p>
        </p:txBody>
      </p:sp>
      <p:sp>
        <p:nvSpPr>
          <p:cNvPr id="161" name="Google Shape;161;p20"/>
          <p:cNvSpPr txBox="1"/>
          <p:nvPr>
            <p:ph type="title"/>
          </p:nvPr>
        </p:nvSpPr>
        <p:spPr>
          <a:xfrm>
            <a:off x="5945763" y="1471050"/>
            <a:ext cx="2483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Dilation Filter</a:t>
            </a:r>
            <a:endParaRPr/>
          </a:p>
        </p:txBody>
      </p:sp>
      <p:sp>
        <p:nvSpPr>
          <p:cNvPr id="162" name="Google Shape;162;p20"/>
          <p:cNvSpPr txBox="1"/>
          <p:nvPr>
            <p:ph type="title"/>
          </p:nvPr>
        </p:nvSpPr>
        <p:spPr>
          <a:xfrm>
            <a:off x="4701825" y="1404925"/>
            <a:ext cx="595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-&gt;</a:t>
            </a:r>
            <a:endParaRPr/>
          </a:p>
        </p:txBody>
      </p:sp>
      <p:sp>
        <p:nvSpPr>
          <p:cNvPr id="163" name="Google Shape;163;p20"/>
          <p:cNvSpPr txBox="1"/>
          <p:nvPr>
            <p:ph type="title"/>
          </p:nvPr>
        </p:nvSpPr>
        <p:spPr>
          <a:xfrm>
            <a:off x="8462025" y="1471050"/>
            <a:ext cx="595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-&gt;</a:t>
            </a:r>
            <a:endParaRPr/>
          </a:p>
        </p:txBody>
      </p:sp>
      <p:sp>
        <p:nvSpPr>
          <p:cNvPr id="164" name="Google Shape;164;p20"/>
          <p:cNvSpPr txBox="1"/>
          <p:nvPr>
            <p:ph type="title"/>
          </p:nvPr>
        </p:nvSpPr>
        <p:spPr>
          <a:xfrm>
            <a:off x="421550" y="1471050"/>
            <a:ext cx="595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-&gt;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4505284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0084" y="2006250"/>
            <a:ext cx="4181517" cy="2787678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/>
          <p:nvPr>
            <p:ph type="title"/>
          </p:nvPr>
        </p:nvSpPr>
        <p:spPr>
          <a:xfrm>
            <a:off x="1376050" y="1404925"/>
            <a:ext cx="4560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Erosion Filter</a:t>
            </a:r>
            <a:endParaRPr/>
          </a:p>
        </p:txBody>
      </p:sp>
      <p:sp>
        <p:nvSpPr>
          <p:cNvPr id="172" name="Google Shape;172;p21"/>
          <p:cNvSpPr txBox="1"/>
          <p:nvPr>
            <p:ph type="title"/>
          </p:nvPr>
        </p:nvSpPr>
        <p:spPr>
          <a:xfrm>
            <a:off x="5372634" y="1404925"/>
            <a:ext cx="4319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Centroid Calculation</a:t>
            </a:r>
            <a:endParaRPr/>
          </a:p>
        </p:txBody>
      </p:sp>
      <p:sp>
        <p:nvSpPr>
          <p:cNvPr id="173" name="Google Shape;173;p21"/>
          <p:cNvSpPr txBox="1"/>
          <p:nvPr>
            <p:ph type="title"/>
          </p:nvPr>
        </p:nvSpPr>
        <p:spPr>
          <a:xfrm>
            <a:off x="4701825" y="1404925"/>
            <a:ext cx="595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-&gt;</a:t>
            </a:r>
            <a:endParaRPr/>
          </a:p>
        </p:txBody>
      </p:sp>
      <p:sp>
        <p:nvSpPr>
          <p:cNvPr id="174" name="Google Shape;174;p21"/>
          <p:cNvSpPr txBox="1"/>
          <p:nvPr>
            <p:ph type="title"/>
          </p:nvPr>
        </p:nvSpPr>
        <p:spPr>
          <a:xfrm>
            <a:off x="394100" y="1404925"/>
            <a:ext cx="595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-&gt;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